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handoutMasterIdLst>
    <p:handoutMasterId r:id="rId8"/>
  </p:handoutMasterIdLst>
  <p:sldIdLst>
    <p:sldId id="257" r:id="rId5"/>
    <p:sldId id="26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24" userDrawn="1">
          <p15:clr>
            <a:srgbClr val="A4A3A4"/>
          </p15:clr>
        </p15:guide>
        <p15:guide id="2" pos="254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EDF7D15-93F7-9131-4C69-7497E3F075B5}" name="Jennifer Adler" initials="JA" userId="S::jadler@tempusunlimited.org::05026a93-de31-4e61-acf6-d5b49fa8fa03" providerId="AD"/>
  <p188:author id="{7A7C721E-C20C-BBE9-4240-1978A691DCC7}" name="Somdutta Ganguly" initials="SG" userId="S::sganguly@tempusunlimited.org::30b14769-de2f-4853-83a7-79d1eabd02e9" providerId="AD"/>
  <p188:author id="{43AC0BD1-9271-B579-3DA2-C1C2D510F077}" name="Stephanie Lodge" initials="SL" userId="S::slodge@tempusunlimited.org::4979acc4-ebf4-474f-8de7-be438838c67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CEEB"/>
    <a:srgbClr val="3C4247"/>
    <a:srgbClr val="CD5909"/>
    <a:srgbClr val="EAEAEA"/>
    <a:srgbClr val="000080"/>
    <a:srgbClr val="097DCD"/>
    <a:srgbClr val="9A9A9B"/>
    <a:srgbClr val="8691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FCDADB-FA7F-89A7-3565-5F6E64ED59CB}" v="54" dt="2025-06-16T18:06:29.916"/>
    <p1510:client id="{D7720588-445B-3356-5ED6-9625BF8190CF}" v="9" dt="2025-06-16T17:57:01.055"/>
  </p1510:revLst>
</p1510:revInfo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>
        <p:guide orient="horz" pos="2424"/>
        <p:guide pos="254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510AB4-1372-4F75-81A8-A63009CA9BB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109EE5-6685-4A50-8459-33E40CEFF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037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C9202-A0A0-4F40-9C10-54113D97515B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FA6245-5EC1-49DD-8693-706F9A956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021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6144987"/>
            <a:ext cx="12192000" cy="703780"/>
            <a:chOff x="0" y="6144987"/>
            <a:chExt cx="12192000" cy="70378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7D48907-A797-A3F9-2681-7FFEFA9450DD}"/>
                </a:ext>
              </a:extLst>
            </p:cNvPr>
            <p:cNvSpPr/>
            <p:nvPr userDrawn="1"/>
          </p:nvSpPr>
          <p:spPr>
            <a:xfrm>
              <a:off x="0" y="6144987"/>
              <a:ext cx="12192000" cy="70378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/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16670119-B198-7BEA-BEAF-E098AE07244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680499" y="6385360"/>
              <a:ext cx="1700702" cy="322969"/>
            </a:xfrm>
            <a:prstGeom prst="rect">
              <a:avLst/>
            </a:prstGeom>
          </p:spPr>
        </p:pic>
        <p:sp>
          <p:nvSpPr>
            <p:cNvPr id="10" name="TextBox 35">
              <a:extLst>
                <a:ext uri="{FF2B5EF4-FFF2-40B4-BE49-F238E27FC236}">
                  <a16:creationId xmlns:a16="http://schemas.microsoft.com/office/drawing/2014/main" id="{2F79D331-383A-5E16-00A9-E39AE4BA0398}"/>
                </a:ext>
              </a:extLst>
            </p:cNvPr>
            <p:cNvSpPr txBox="1"/>
            <p:nvPr userDrawn="1"/>
          </p:nvSpPr>
          <p:spPr>
            <a:xfrm>
              <a:off x="9241685" y="6338997"/>
              <a:ext cx="203411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60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EVV</a:t>
              </a:r>
              <a:r>
                <a:rPr lang="en-US" sz="1600" baseline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Enhancements</a:t>
              </a:r>
              <a:endParaRPr lang="en-US" sz="16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7" name="Slide Number Placeholder 5"/>
          <p:cNvSpPr txBox="1">
            <a:spLocks/>
          </p:cNvSpPr>
          <p:nvPr userDrawn="1"/>
        </p:nvSpPr>
        <p:spPr>
          <a:xfrm>
            <a:off x="11102212" y="6340357"/>
            <a:ext cx="510309" cy="3033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04D8C31-A396-48E0-B03B-4CBAC61A3FCF}" type="slidenum">
              <a:rPr lang="en-US" sz="1600" smtClean="0"/>
              <a:pPr/>
              <a:t>‹#›</a:t>
            </a:fld>
            <a:endParaRPr lang="en-US" sz="160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11227102" y="6356590"/>
            <a:ext cx="0" cy="260636"/>
          </a:xfrm>
          <a:prstGeom prst="line">
            <a:avLst/>
          </a:prstGeom>
          <a:ln w="1905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8073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35621" y="6356590"/>
            <a:ext cx="510309" cy="303374"/>
          </a:xfrm>
          <a:prstGeom prst="rect">
            <a:avLst/>
          </a:prstGeom>
        </p:spPr>
        <p:txBody>
          <a:bodyPr/>
          <a:lstStyle/>
          <a:p>
            <a:fld id="{B04D8C31-A396-48E0-B03B-4CBAC61A3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293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35621" y="6356590"/>
            <a:ext cx="510309" cy="303374"/>
          </a:xfrm>
          <a:prstGeom prst="rect">
            <a:avLst/>
          </a:prstGeom>
        </p:spPr>
        <p:txBody>
          <a:bodyPr/>
          <a:lstStyle/>
          <a:p>
            <a:fld id="{B04D8C31-A396-48E0-B03B-4CBAC61A3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200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C294737-7E6B-9223-2A23-F1ABECF65B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-9399" y="-19175"/>
            <a:ext cx="1419086" cy="141922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8455A5E-095F-F55B-E7A4-1881FB7A6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5215" y="500066"/>
            <a:ext cx="10630506" cy="871537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610518-1134-7DB9-17DE-14927D3C6D7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697437" y="-236265"/>
            <a:ext cx="2742932" cy="3643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7421FC18-3454-488E-B5E7-50407EA818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5CE18F-62DC-E727-AC1C-11A83953C8E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85742" y="1600202"/>
            <a:ext cx="10629980" cy="45505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6670119-B198-7BEA-BEAF-E098AE07244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12057" y="6353584"/>
            <a:ext cx="1730859" cy="32872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4300A69-F8C2-09CD-E4AE-07B0E94DECDE}"/>
              </a:ext>
            </a:extLst>
          </p:cNvPr>
          <p:cNvSpPr txBox="1"/>
          <p:nvPr userDrawn="1"/>
        </p:nvSpPr>
        <p:spPr>
          <a:xfrm>
            <a:off x="5657298" y="6504792"/>
            <a:ext cx="921454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0F1CD33C-7580-4A2E-9738-7494482B5D18}" type="slidenum">
              <a:rPr lang="en-US" sz="825" smtClean="0">
                <a:latin typeface="Arial" panose="020B0604020202020204" pitchFamily="34" charset="0"/>
              </a:rPr>
              <a:pPr algn="ctr"/>
              <a:t>‹#›</a:t>
            </a:fld>
            <a:endParaRPr lang="en-US" sz="825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505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35621" y="6356590"/>
            <a:ext cx="510309" cy="303374"/>
          </a:xfrm>
          <a:prstGeom prst="rect">
            <a:avLst/>
          </a:prstGeom>
        </p:spPr>
        <p:txBody>
          <a:bodyPr/>
          <a:lstStyle/>
          <a:p>
            <a:fld id="{B04D8C31-A396-48E0-B03B-4CBAC61A3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150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35621" y="6356590"/>
            <a:ext cx="510309" cy="303374"/>
          </a:xfrm>
          <a:prstGeom prst="rect">
            <a:avLst/>
          </a:prstGeom>
        </p:spPr>
        <p:txBody>
          <a:bodyPr/>
          <a:lstStyle/>
          <a:p>
            <a:fld id="{B04D8C31-A396-48E0-B03B-4CBAC61A3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848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235621" y="6356590"/>
            <a:ext cx="510309" cy="303374"/>
          </a:xfrm>
          <a:prstGeom prst="rect">
            <a:avLst/>
          </a:prstGeom>
        </p:spPr>
        <p:txBody>
          <a:bodyPr/>
          <a:lstStyle/>
          <a:p>
            <a:fld id="{B04D8C31-A396-48E0-B03B-4CBAC61A3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986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235621" y="6356590"/>
            <a:ext cx="510309" cy="303374"/>
          </a:xfrm>
          <a:prstGeom prst="rect">
            <a:avLst/>
          </a:prstGeom>
        </p:spPr>
        <p:txBody>
          <a:bodyPr/>
          <a:lstStyle/>
          <a:p>
            <a:fld id="{B04D8C31-A396-48E0-B03B-4CBAC61A3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552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235621" y="6356590"/>
            <a:ext cx="510309" cy="303374"/>
          </a:xfrm>
          <a:prstGeom prst="rect">
            <a:avLst/>
          </a:prstGeom>
        </p:spPr>
        <p:txBody>
          <a:bodyPr/>
          <a:lstStyle/>
          <a:p>
            <a:fld id="{B04D8C31-A396-48E0-B03B-4CBAC61A3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70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235621" y="6356590"/>
            <a:ext cx="510309" cy="303374"/>
          </a:xfrm>
          <a:prstGeom prst="rect">
            <a:avLst/>
          </a:prstGeom>
        </p:spPr>
        <p:txBody>
          <a:bodyPr/>
          <a:lstStyle/>
          <a:p>
            <a:fld id="{B04D8C31-A396-48E0-B03B-4CBAC61A3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126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235621" y="6356590"/>
            <a:ext cx="510309" cy="303374"/>
          </a:xfrm>
          <a:prstGeom prst="rect">
            <a:avLst/>
          </a:prstGeom>
        </p:spPr>
        <p:txBody>
          <a:bodyPr/>
          <a:lstStyle/>
          <a:p>
            <a:fld id="{B04D8C31-A396-48E0-B03B-4CBAC61A3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96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235621" y="6356590"/>
            <a:ext cx="510309" cy="303374"/>
          </a:xfrm>
          <a:prstGeom prst="rect">
            <a:avLst/>
          </a:prstGeom>
        </p:spPr>
        <p:txBody>
          <a:bodyPr/>
          <a:lstStyle/>
          <a:p>
            <a:fld id="{B04D8C31-A396-48E0-B03B-4CBAC61A3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543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1344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58618" y="1676486"/>
            <a:ext cx="9890026" cy="35050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15490" y="595025"/>
            <a:ext cx="11369040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32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Enhancement: </a:t>
            </a:r>
            <a:r>
              <a:rPr lang="en-US" sz="3200" b="1" dirty="0">
                <a:solidFill>
                  <a:schemeClr val="accent5">
                    <a:lumMod val="49000"/>
                  </a:schemeClr>
                </a:solidFill>
                <a:latin typeface="Arial"/>
                <a:cs typeface="Arial"/>
              </a:rPr>
              <a:t>Hidden “EVV Compliant” Column in UCP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E436F86-5477-E562-1F75-2314916483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715467"/>
              </p:ext>
            </p:extLst>
          </p:nvPr>
        </p:nvGraphicFramePr>
        <p:xfrm>
          <a:off x="655052" y="1671052"/>
          <a:ext cx="10889107" cy="4444765"/>
        </p:xfrm>
        <a:graphic>
          <a:graphicData uri="http://schemas.openxmlformats.org/drawingml/2006/table">
            <a:tbl>
              <a:tblPr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{BC89EF96-8CEA-46FF-86C4-4CE0E7609802}</a:tableStyleId>
              </a:tblPr>
              <a:tblGrid>
                <a:gridCol w="2771918">
                  <a:extLst>
                    <a:ext uri="{9D8B030D-6E8A-4147-A177-3AD203B41FA5}">
                      <a16:colId xmlns:a16="http://schemas.microsoft.com/office/drawing/2014/main" val="2477290866"/>
                    </a:ext>
                  </a:extLst>
                </a:gridCol>
                <a:gridCol w="8117189">
                  <a:extLst>
                    <a:ext uri="{9D8B030D-6E8A-4147-A177-3AD203B41FA5}">
                      <a16:colId xmlns:a16="http://schemas.microsoft.com/office/drawing/2014/main" val="175316622"/>
                    </a:ext>
                  </a:extLst>
                </a:gridCol>
              </a:tblGrid>
              <a:tr h="1861267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2775"/>
                        </a:lnSpc>
                      </a:pPr>
                      <a:r>
                        <a:rPr lang="en-US" sz="1600" b="1" dirty="0">
                          <a:solidFill>
                            <a:srgbClr val="097DCD"/>
                          </a:solidFill>
                          <a:effectLst/>
                          <a:latin typeface="Arial"/>
                          <a:cs typeface="Arial"/>
                        </a:rPr>
                        <a:t>What Changed?</a:t>
                      </a:r>
                    </a:p>
                  </a:txBody>
                  <a:tcPr marL="137160" marR="137160" marT="137160" marB="137160" anchor="ctr">
                    <a:solidFill>
                      <a:srgbClr val="87CEE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rial"/>
                        </a:rPr>
                        <a:t>EVV Compliance column in EVV</a:t>
                      </a:r>
                      <a:r>
                        <a:rPr lang="en-US" sz="1600" b="1" baseline="0" dirty="0">
                          <a:latin typeface="Arial"/>
                        </a:rPr>
                        <a:t> portal is hidden for EVV portal users</a:t>
                      </a:r>
                      <a:r>
                        <a:rPr lang="en-US" sz="1600" baseline="0" dirty="0">
                          <a:latin typeface="Arial"/>
                        </a:rPr>
                        <a:t>. Shifts created correctly, using EVV App to record time worked, are indicated with a green check mark in the EVV Compliance column. </a:t>
                      </a:r>
                      <a:endParaRPr lang="en-US" sz="1600" dirty="0">
                        <a:latin typeface="Arial"/>
                      </a:endParaRPr>
                    </a:p>
                    <a:p>
                      <a:endParaRPr lang="en-US" sz="1600" dirty="0">
                        <a:latin typeface="Arial"/>
                      </a:endParaRPr>
                    </a:p>
                    <a:p>
                      <a:r>
                        <a:rPr lang="en-US" sz="1600" dirty="0">
                          <a:latin typeface="Arial"/>
                        </a:rPr>
                        <a:t>Shifts created manually or adjusted</a:t>
                      </a:r>
                      <a:r>
                        <a:rPr lang="en-US" sz="1600" baseline="0" dirty="0">
                          <a:latin typeface="Arial"/>
                        </a:rPr>
                        <a:t> show as</a:t>
                      </a:r>
                      <a:r>
                        <a:rPr lang="en-US" sz="1600" dirty="0">
                          <a:latin typeface="Arial"/>
                        </a:rPr>
                        <a:t> non-compliant in</a:t>
                      </a:r>
                      <a:r>
                        <a:rPr lang="en-US" sz="1600" baseline="0" dirty="0">
                          <a:latin typeface="Arial"/>
                        </a:rPr>
                        <a:t> EVV Compliance column in EVV portal with a red warning icon and a note with a reason and exception. </a:t>
                      </a:r>
                      <a:endParaRPr lang="en-US" sz="1600" b="1" dirty="0">
                        <a:latin typeface="Arial"/>
                      </a:endParaRPr>
                    </a:p>
                  </a:txBody>
                  <a:tcPr marL="137160" marR="137160" marT="137160" marB="137160" anchor="ctr">
                    <a:solidFill>
                      <a:srgbClr val="87CEE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950150"/>
                  </a:ext>
                </a:extLst>
              </a:tr>
              <a:tr h="866411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2775"/>
                        </a:lnSpc>
                      </a:pPr>
                      <a:r>
                        <a:rPr lang="en-US" sz="1600" b="1" dirty="0">
                          <a:solidFill>
                            <a:srgbClr val="097DCD"/>
                          </a:solidFill>
                          <a:effectLst/>
                          <a:latin typeface="Arial"/>
                          <a:cs typeface="Arial"/>
                        </a:rPr>
                        <a:t>Why</a:t>
                      </a:r>
                      <a:r>
                        <a:rPr lang="en-US" sz="1600" b="1" baseline="0" dirty="0">
                          <a:solidFill>
                            <a:srgbClr val="097DCD"/>
                          </a:solidFill>
                          <a:effectLst/>
                          <a:latin typeface="Arial"/>
                          <a:cs typeface="Arial"/>
                        </a:rPr>
                        <a:t> the</a:t>
                      </a:r>
                      <a:r>
                        <a:rPr lang="en-US" sz="1600" b="1" dirty="0">
                          <a:solidFill>
                            <a:srgbClr val="097DCD"/>
                          </a:solidFill>
                          <a:effectLst/>
                          <a:latin typeface="Arial"/>
                          <a:cs typeface="Arial"/>
                        </a:rPr>
                        <a:t> Change?</a:t>
                      </a: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marL="0" indent="0" algn="l" rtl="0" fontAlgn="base">
                        <a:buFont typeface="Arial" panose="020B0604020202020204" pitchFamily="34" charset="0"/>
                        <a:buNone/>
                      </a:pPr>
                      <a:r>
                        <a:rPr lang="en-US" sz="1600" dirty="0">
                          <a:latin typeface="Arial"/>
                        </a:rPr>
                        <a:t>The</a:t>
                      </a:r>
                      <a:r>
                        <a:rPr lang="en-US" sz="1600" baseline="0" dirty="0">
                          <a:latin typeface="Arial"/>
                        </a:rPr>
                        <a:t> EVV Compliance column is causing confusion to users learning how to use EVV system and it is temporarily hidden to support smoother transition to using EVV</a:t>
                      </a:r>
                      <a:endParaRPr lang="en-US" sz="1600" b="0" i="1">
                        <a:solidFill>
                          <a:srgbClr val="CD5909"/>
                        </a:solidFill>
                        <a:effectLst/>
                        <a:latin typeface="Arial"/>
                      </a:endParaRP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:a16="http://schemas.microsoft.com/office/drawing/2014/main" val="1119159931"/>
                  </a:ext>
                </a:extLst>
              </a:tr>
              <a:tr h="774239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2775"/>
                        </a:lnSpc>
                      </a:pPr>
                      <a:r>
                        <a:rPr lang="en-US" sz="1600" b="1" dirty="0">
                          <a:solidFill>
                            <a:srgbClr val="097DCD"/>
                          </a:solidFill>
                          <a:effectLst/>
                          <a:latin typeface="Arial"/>
                          <a:cs typeface="Arial"/>
                        </a:rPr>
                        <a:t>Who is Affected?</a:t>
                      </a:r>
                    </a:p>
                  </a:txBody>
                  <a:tcPr marL="137160" marR="137160" marT="137160" marB="137160" anchor="ctr">
                    <a:solidFill>
                      <a:srgbClr val="87CEEB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>
                        <a:lnSpc>
                          <a:spcPts val="2775"/>
                        </a:lnSpc>
                      </a:pPr>
                      <a:r>
                        <a:rPr lang="en-US" sz="1600" dirty="0">
                          <a:solidFill>
                            <a:srgbClr val="3C4247"/>
                          </a:solidFill>
                          <a:effectLst/>
                          <a:latin typeface="Arial"/>
                          <a:cs typeface="Arial"/>
                        </a:rPr>
                        <a:t>Consumers</a:t>
                      </a:r>
                      <a:r>
                        <a:rPr lang="en-US" sz="1600" baseline="0" dirty="0">
                          <a:solidFill>
                            <a:srgbClr val="3C4247"/>
                          </a:solidFill>
                          <a:effectLst/>
                          <a:latin typeface="Arial"/>
                          <a:cs typeface="Arial"/>
                        </a:rPr>
                        <a:t>, Surrogates, Admin Proxy and PCAs</a:t>
                      </a:r>
                      <a:endParaRPr lang="en-US" sz="1600" dirty="0">
                        <a:solidFill>
                          <a:srgbClr val="3C4247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37160" marR="137160" marT="137160" marB="137160" anchor="ctr">
                    <a:solidFill>
                      <a:srgbClr val="87CEEB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015632"/>
                  </a:ext>
                </a:extLst>
              </a:tr>
              <a:tr h="718937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2775"/>
                        </a:lnSpc>
                      </a:pPr>
                      <a:r>
                        <a:rPr lang="en-US" sz="1600" b="1" dirty="0">
                          <a:solidFill>
                            <a:srgbClr val="097DCD"/>
                          </a:solidFill>
                          <a:effectLst/>
                          <a:latin typeface="Arial"/>
                          <a:cs typeface="Arial"/>
                        </a:rPr>
                        <a:t>When did this take affect?</a:t>
                      </a: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rtl="0" fontAlgn="base">
                        <a:lnSpc>
                          <a:spcPts val="2775"/>
                        </a:lnSpc>
                      </a:pPr>
                      <a:r>
                        <a:rPr lang="en-US" sz="1600" dirty="0">
                          <a:latin typeface="Arial"/>
                        </a:rPr>
                        <a:t>6/5/25</a:t>
                      </a:r>
                      <a:endParaRPr lang="en-US" sz="1600" b="0" i="0">
                        <a:solidFill>
                          <a:srgbClr val="3C4247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:a16="http://schemas.microsoft.com/office/drawing/2014/main" val="2351217988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7229" y="2201658"/>
            <a:ext cx="222948" cy="21342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52300" y="2902427"/>
            <a:ext cx="379212" cy="25921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49F5F27-7DC7-B7E4-C9C0-3AE935DA9F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4721201"/>
              </p:ext>
            </p:extLst>
          </p:nvPr>
        </p:nvGraphicFramePr>
        <p:xfrm>
          <a:off x="4598736" y="1176421"/>
          <a:ext cx="4214678" cy="36195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089536">
                  <a:extLst>
                    <a:ext uri="{9D8B030D-6E8A-4147-A177-3AD203B41FA5}">
                      <a16:colId xmlns:a16="http://schemas.microsoft.com/office/drawing/2014/main" val="3194656330"/>
                    </a:ext>
                  </a:extLst>
                </a:gridCol>
                <a:gridCol w="2125142">
                  <a:extLst>
                    <a:ext uri="{9D8B030D-6E8A-4147-A177-3AD203B41FA5}">
                      <a16:colId xmlns:a16="http://schemas.microsoft.com/office/drawing/2014/main" val="3775257318"/>
                    </a:ext>
                  </a:extLst>
                </a:gridCol>
              </a:tblGrid>
              <a:tr h="361950">
                <a:tc>
                  <a:txBody>
                    <a:bodyPr/>
                    <a:lstStyle/>
                    <a:p>
                      <a:pPr algn="l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400" b="0" i="0">
                          <a:solidFill>
                            <a:srgbClr val="86919A"/>
                          </a:solidFill>
                          <a:effectLst/>
                          <a:latin typeface="Arial"/>
                        </a:rPr>
                        <a:t>System: </a:t>
                      </a:r>
                      <a:r>
                        <a:rPr lang="en-US" sz="1400" b="1" i="0">
                          <a:solidFill>
                            <a:srgbClr val="097DCD"/>
                          </a:solidFill>
                          <a:effectLst/>
                          <a:latin typeface="Arial"/>
                        </a:rPr>
                        <a:t>UCP </a:t>
                      </a:r>
                      <a:endParaRPr lang="en-US" b="1" i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ts val="1650"/>
                        </a:lnSpc>
                        <a:buNone/>
                      </a:pPr>
                      <a:r>
                        <a:rPr lang="en-US" sz="1400" b="0" i="0">
                          <a:solidFill>
                            <a:srgbClr val="86919A"/>
                          </a:solidFill>
                          <a:effectLst/>
                          <a:latin typeface="Arial"/>
                        </a:rPr>
                        <a:t>Audience: </a:t>
                      </a:r>
                      <a:r>
                        <a:rPr lang="en-US" sz="1400" b="1" i="0">
                          <a:solidFill>
                            <a:srgbClr val="097DCD"/>
                          </a:solidFill>
                          <a:effectLst/>
                          <a:latin typeface="Arial"/>
                        </a:rPr>
                        <a:t>All users</a:t>
                      </a:r>
                      <a:endParaRPr lang="en-US" b="1" i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967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5878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87917" y="437195"/>
            <a:ext cx="8135560" cy="584775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r>
              <a:rPr lang="en-US" sz="3200" b="1" dirty="0">
                <a:solidFill>
                  <a:schemeClr val="accent5">
                    <a:lumMod val="49000"/>
                  </a:schemeClr>
                </a:solidFill>
                <a:latin typeface="Arial"/>
                <a:cs typeface="Arial"/>
              </a:rPr>
              <a:t>Hidden “EVV Compliant” Column in UCP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429" y="4156913"/>
            <a:ext cx="10993121" cy="16335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TextBox 10"/>
          <p:cNvSpPr txBox="1"/>
          <p:nvPr/>
        </p:nvSpPr>
        <p:spPr>
          <a:xfrm>
            <a:off x="597429" y="1192811"/>
            <a:ext cx="686804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EVV Portal with “EVV Compliant” column showing.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97429" y="3690295"/>
            <a:ext cx="1094704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EVV Portal with “EVV Compliant” column hidden.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4" t="44966" r="23106" b="20525"/>
          <a:stretch/>
        </p:blipFill>
        <p:spPr>
          <a:xfrm>
            <a:off x="597429" y="1651034"/>
            <a:ext cx="6868046" cy="18274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Rectangle 8"/>
          <p:cNvSpPr/>
          <p:nvPr/>
        </p:nvSpPr>
        <p:spPr>
          <a:xfrm>
            <a:off x="5475248" y="1672034"/>
            <a:ext cx="657922" cy="180649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24253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a9fb5f4-022f-4a91-9bd1-314aa181dda6">
      <Terms xmlns="http://schemas.microsoft.com/office/infopath/2007/PartnerControls"/>
    </lcf76f155ced4ddcb4097134ff3c332f>
    <TaxCatchAll xmlns="0d23a86a-3058-4105-bf25-2b53426eb1e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436137C1D632449B522496B22ECCA1" ma:contentTypeVersion="15" ma:contentTypeDescription="Create a new document." ma:contentTypeScope="" ma:versionID="c8fbdbab57c591bd5180baaa6f0c2f40">
  <xsd:schema xmlns:xsd="http://www.w3.org/2001/XMLSchema" xmlns:xs="http://www.w3.org/2001/XMLSchema" xmlns:p="http://schemas.microsoft.com/office/2006/metadata/properties" xmlns:ns2="4a9fb5f4-022f-4a91-9bd1-314aa181dda6" xmlns:ns3="0d23a86a-3058-4105-bf25-2b53426eb1e5" targetNamespace="http://schemas.microsoft.com/office/2006/metadata/properties" ma:root="true" ma:fieldsID="7643857a67099f67d9adf006e2586b76" ns2:_="" ns3:_="">
    <xsd:import namespace="4a9fb5f4-022f-4a91-9bd1-314aa181dda6"/>
    <xsd:import namespace="0d23a86a-3058-4105-bf25-2b53426eb1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9fb5f4-022f-4a91-9bd1-314aa181dd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53febbdb-24b6-4bcf-aa9e-0b84b23ee46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23a86a-3058-4105-bf25-2b53426eb1e5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1f33a063-746f-4b32-ae15-96d2af29a9b4}" ma:internalName="TaxCatchAll" ma:showField="CatchAllData" ma:web="0d23a86a-3058-4105-bf25-2b53426eb1e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A105046-F3C2-4404-B659-6D1B894468A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E7829BD-1781-4CC4-A317-EC356230E33E}">
  <ds:schemaRefs>
    <ds:schemaRef ds:uri="http://schemas.microsoft.com/office/2006/documentManagement/types"/>
    <ds:schemaRef ds:uri="4a9fb5f4-022f-4a91-9bd1-314aa181dda6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0d23a86a-3058-4105-bf25-2b53426eb1e5"/>
    <ds:schemaRef ds:uri="http://schemas.microsoft.com/office/2006/metadata/properties"/>
    <ds:schemaRef ds:uri="http://www.w3.org/XML/1998/namespace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141B2D6B-21DC-4F9B-B45B-3770CD5DB539}">
  <ds:schemaRefs>
    <ds:schemaRef ds:uri="0d23a86a-3058-4105-bf25-2b53426eb1e5"/>
    <ds:schemaRef ds:uri="4a9fb5f4-022f-4a91-9bd1-314aa181dda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171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Somdutta Ganguly</dc:creator>
  <cp:lastModifiedBy>Snezana Pejic</cp:lastModifiedBy>
  <cp:revision>76</cp:revision>
  <dcterms:created xsi:type="dcterms:W3CDTF">2024-12-12T16:31:47Z</dcterms:created>
  <dcterms:modified xsi:type="dcterms:W3CDTF">2025-06-16T18:09:51Z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0x010100BB436137C1D632449B522496B22ECCA1</vt:lpwstr>
  </property>
  <property fmtid="{D5CDD505-2E9C-101B-9397-08002B2CF9AE}" pid="3" name="MediaServiceImageTags">
    <vt:lpwstr/>
  </property>
</Properties>
</file>